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61" r:id="rId5"/>
    <p:sldId id="260" r:id="rId6"/>
    <p:sldId id="262" r:id="rId7"/>
    <p:sldId id="259" r:id="rId8"/>
    <p:sldId id="263" r:id="rId9"/>
    <p:sldId id="264" r:id="rId10"/>
    <p:sldId id="268" r:id="rId11"/>
    <p:sldId id="265" r:id="rId12"/>
    <p:sldId id="269" r:id="rId13"/>
    <p:sldId id="266" r:id="rId14"/>
  </p:sldIdLst>
  <p:sldSz cx="9144000" cy="6858000" type="overhead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96"/>
    <p:restoredTop sz="94674"/>
  </p:normalViewPr>
  <p:slideViewPr>
    <p:cSldViewPr snapToGrid="0" snapToObjects="1">
      <p:cViewPr varScale="1">
        <p:scale>
          <a:sx n="111" d="100"/>
          <a:sy n="111" d="100"/>
        </p:scale>
        <p:origin x="13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4C6932-FB08-434D-B9DB-AB61F6CBA95F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29E378-FB66-4ECD-9A67-7E970F03C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878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3F71B8A-FF51-2F45-B886-E436E0D75EF6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3BFB47B-9587-3540-98AB-FF6D8E8EB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376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35580" y="5991226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EC00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735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3F71B8A-FF51-2F45-B886-E436E0D75EF6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3BFB47B-9587-3540-98AB-FF6D8E8EB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420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3F71B8A-FF51-2F45-B886-E436E0D75EF6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3BFB47B-9587-3540-98AB-FF6D8E8EB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89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3F71B8A-FF51-2F45-B886-E436E0D75EF6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3BFB47B-9587-3540-98AB-FF6D8E8EB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894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3F71B8A-FF51-2F45-B886-E436E0D75EF6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3BFB47B-9587-3540-98AB-FF6D8E8EB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5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3F71B8A-FF51-2F45-B886-E436E0D75EF6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3BFB47B-9587-3540-98AB-FF6D8E8EB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692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3F71B8A-FF51-2F45-B886-E436E0D75EF6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3BFB47B-9587-3540-98AB-FF6D8E8EB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728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3F71B8A-FF51-2F45-B886-E436E0D75EF6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3BFB47B-9587-3540-98AB-FF6D8E8EB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746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3F71B8A-FF51-2F45-B886-E436E0D75EF6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3BFB47B-9587-3540-98AB-FF6D8E8EB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521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3F71B8A-FF51-2F45-B886-E436E0D75EF6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3BFB47B-9587-3540-98AB-FF6D8E8EB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26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3885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66577" y="599214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851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659" y="3013462"/>
            <a:ext cx="41664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Multicultural Studies</a:t>
            </a:r>
            <a:endParaRPr lang="en-US" sz="2400" dirty="0" smtClean="0">
              <a:solidFill>
                <a:srgbClr val="FFEC00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41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20770" y="1092968"/>
            <a:ext cx="9264770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Creating a safe, accepting and successful learning environment for all</a:t>
            </a:r>
          </a:p>
          <a:p>
            <a:pPr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Increasing awareness of global issues</a:t>
            </a:r>
          </a:p>
          <a:p>
            <a:pPr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Strengthening cultural consciousness</a:t>
            </a:r>
          </a:p>
          <a:p>
            <a:pPr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Strengthening intercultural awareness</a:t>
            </a:r>
          </a:p>
          <a:p>
            <a:pPr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Teaching students that there are multiple historical perspectives</a:t>
            </a:r>
          </a:p>
          <a:p>
            <a:pPr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Encouraging critical thinking</a:t>
            </a:r>
          </a:p>
          <a:p>
            <a:pPr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Preventing prejudice and discrimination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6406" y="258272"/>
            <a:ext cx="90075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Goals of Multicultural Education Include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489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50" y="249125"/>
            <a:ext cx="85972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Advantages of Multicultural Education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8550" y="1688190"/>
            <a:ext cx="8752305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Helps students develop positive self-image</a:t>
            </a:r>
          </a:p>
          <a:p>
            <a:pPr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Offers students and equitable educational opportunity</a:t>
            </a:r>
          </a:p>
          <a:p>
            <a:pPr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Allows multiple perspectives and ways of thinking</a:t>
            </a:r>
          </a:p>
          <a:p>
            <a:pPr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Combats stereotypes and prejudicial behavior</a:t>
            </a:r>
          </a:p>
          <a:p>
            <a:pPr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Teaches students to critique society in the interest of social justice</a:t>
            </a:r>
            <a:endParaRPr lang="en-US" sz="2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5441" y="4554595"/>
            <a:ext cx="84403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solidFill>
                  <a:srgbClr val="222222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National </a:t>
            </a:r>
            <a:r>
              <a:rPr lang="en-US" sz="1400" dirty="0">
                <a:solidFill>
                  <a:srgbClr val="222222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Association for Multicultural </a:t>
            </a:r>
            <a:r>
              <a:rPr lang="en-US" sz="1400" dirty="0" smtClean="0">
                <a:solidFill>
                  <a:srgbClr val="222222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Education</a:t>
            </a:r>
            <a:endParaRPr lang="en-U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760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6859" y="256710"/>
            <a:ext cx="31341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How to Begin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8550" y="890340"/>
            <a:ext cx="8752305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585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What is our goal</a:t>
            </a:r>
          </a:p>
          <a:p>
            <a:pPr marL="108585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Who do we need to be successful</a:t>
            </a:r>
          </a:p>
          <a:p>
            <a:pPr marL="154305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Curriculum Coaches</a:t>
            </a:r>
          </a:p>
          <a:p>
            <a:pPr marL="154305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Academics </a:t>
            </a:r>
            <a:endParaRPr lang="en-US" sz="22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54305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Teacher </a:t>
            </a: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assistance with Integrating Multicultural Studies into 7</a:t>
            </a:r>
            <a:r>
              <a:rPr lang="en-US" sz="2200" baseline="30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th</a:t>
            </a: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grade</a:t>
            </a:r>
          </a:p>
          <a:p>
            <a:pPr marL="154305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High School Social Studies Teachers</a:t>
            </a:r>
          </a:p>
          <a:p>
            <a:pPr marL="154305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Selected HS, MS Administrators</a:t>
            </a:r>
          </a:p>
          <a:p>
            <a:pPr marL="154305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Selected Area 1 Superintendent</a:t>
            </a:r>
          </a:p>
        </p:txBody>
      </p:sp>
    </p:spTree>
    <p:extLst>
      <p:ext uri="{BB962C8B-B14F-4D97-AF65-F5344CB8AC3E}">
        <p14:creationId xmlns:p14="http://schemas.microsoft.com/office/powerpoint/2010/main" val="2682054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8452" y="249125"/>
            <a:ext cx="34676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Who to Involve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8550" y="890340"/>
            <a:ext cx="8752305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Train High School Social Studies teachers at </a:t>
            </a:r>
          </a:p>
          <a:p>
            <a:pPr marL="742950"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High Schools </a:t>
            </a: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chosen</a:t>
            </a:r>
            <a:endParaRPr lang="en-US" sz="22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 indent="-1730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Train Middle School Social Studies teachers at</a:t>
            </a:r>
          </a:p>
          <a:p>
            <a:pPr marL="854075" lvl="2" indent="-1127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Middle Schools chosen</a:t>
            </a:r>
          </a:p>
          <a:p>
            <a:pPr marL="854075" lvl="2" indent="-1127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Curriculum </a:t>
            </a: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Coaches Middle School </a:t>
            </a:r>
          </a:p>
          <a:p>
            <a:pPr marL="742950" lvl="1">
              <a:lnSpc>
                <a:spcPct val="150000"/>
              </a:lnSpc>
            </a:pPr>
            <a:endParaRPr lang="en-US" sz="22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742950" lvl="1">
              <a:lnSpc>
                <a:spcPct val="150000"/>
              </a:lnSpc>
            </a:pPr>
            <a:endParaRPr lang="en-US" sz="22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678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90182" y="337232"/>
            <a:ext cx="63830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What Are We Going To Need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8550" y="890340"/>
            <a:ext cx="875230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Resources  $$$$$, </a:t>
            </a:r>
            <a:r>
              <a:rPr lang="en-US" sz="2200" smtClean="0">
                <a:latin typeface="Helvetica" panose="020B0604020202020204" pitchFamily="34" charset="0"/>
                <a:cs typeface="Helvetica" panose="020B0604020202020204" pitchFamily="34" charset="0"/>
              </a:rPr>
              <a:t>What department??</a:t>
            </a:r>
            <a:endParaRPr lang="en-US" sz="22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742950"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Possible </a:t>
            </a:r>
          </a:p>
          <a:p>
            <a:pPr marL="1200150"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Arizona</a:t>
            </a:r>
          </a:p>
          <a:p>
            <a:pPr marL="1200150"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Houston</a:t>
            </a:r>
          </a:p>
          <a:p>
            <a:pPr marL="1200150"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UTEP</a:t>
            </a:r>
          </a:p>
          <a:p>
            <a:pPr marL="1200150" lvl="2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2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200150"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Textbooks</a:t>
            </a:r>
          </a:p>
          <a:p>
            <a:pPr marL="1200150" lvl="2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2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579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62778" y="237852"/>
            <a:ext cx="67764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Developing Training Schedule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8550" y="890340"/>
            <a:ext cx="875230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Review 7</a:t>
            </a:r>
            <a:r>
              <a:rPr lang="en-US" sz="2200" baseline="30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th</a:t>
            </a: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Grade Social Studies Curriculum</a:t>
            </a:r>
          </a:p>
          <a:p>
            <a:pPr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Review Resources</a:t>
            </a:r>
          </a:p>
          <a:p>
            <a:pPr marL="396875" indent="-1111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Review TEA approved Innovative Course for HS Multicultural Studies</a:t>
            </a:r>
          </a:p>
          <a:p>
            <a:pPr marL="628650" indent="1730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Who will train HS teachers on Course</a:t>
            </a:r>
          </a:p>
          <a:p>
            <a:pPr marL="62865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Schedule time for MS Teachers to come in and begin integrating TX History Curriculum with Multicultural Studies</a:t>
            </a:r>
          </a:p>
          <a:p>
            <a:pPr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2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8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300" y="278515"/>
            <a:ext cx="90156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What to Include in 7</a:t>
            </a:r>
            <a:r>
              <a:rPr lang="en-US" sz="3600" b="1" baseline="30000" dirty="0" smtClean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Grade Curriculum 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8550" y="890340"/>
            <a:ext cx="8752305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Introduction</a:t>
            </a:r>
          </a:p>
          <a:p>
            <a:pPr marL="854075" lvl="1" indent="-111125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Factors that promoted events such as colonization in Texas by Mexican government</a:t>
            </a:r>
          </a:p>
          <a:p>
            <a:pPr marL="854075" lvl="1" indent="-111125">
              <a:buFont typeface="Arial" panose="020B0604020202020204" pitchFamily="34" charset="0"/>
              <a:buChar char="•"/>
            </a:pPr>
            <a:endParaRPr lang="en-US" sz="22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854075" lvl="1" indent="-111125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The advantage the Mexican government sought in making Anglo-settlers citizens of Mexico</a:t>
            </a:r>
          </a:p>
          <a:p>
            <a:pPr marL="854075" lvl="1" indent="-111125">
              <a:buFont typeface="Arial" panose="020B0604020202020204" pitchFamily="34" charset="0"/>
              <a:buChar char="•"/>
            </a:pPr>
            <a:endParaRPr lang="en-US" sz="22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854075" lvl="1" indent="-111125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Antonio Lopez de Santa Anna’s push for Texas independence after the Texas Revolution, etc.</a:t>
            </a:r>
          </a:p>
          <a:p>
            <a:pPr marL="854075" lvl="1" indent="-111125">
              <a:buFont typeface="Arial" panose="020B0604020202020204" pitchFamily="34" charset="0"/>
              <a:buChar char="•"/>
            </a:pPr>
            <a:endParaRPr lang="en-US" sz="22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085850" lvl="1" indent="-342900">
              <a:buFont typeface="Wingdings" panose="05000000000000000000" pitchFamily="2" charset="2"/>
              <a:buChar char="v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Use Primary and Secondary Sources</a:t>
            </a:r>
            <a:endParaRPr lang="en-US" sz="2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062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300" y="278515"/>
            <a:ext cx="90156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What to Include in 7</a:t>
            </a:r>
            <a:r>
              <a:rPr lang="en-US" sz="3600" b="1" baseline="30000" dirty="0" smtClean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Grade Curriculum 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8605" y="890340"/>
            <a:ext cx="8752305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Knowledge and Skill</a:t>
            </a:r>
          </a:p>
          <a:p>
            <a:pPr marL="742950"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Create a representative models exploring events such as:</a:t>
            </a:r>
          </a:p>
          <a:p>
            <a:pPr marL="1200150"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Mexico Independence</a:t>
            </a:r>
          </a:p>
          <a:p>
            <a:pPr marL="1200150"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Mexico Revolution</a:t>
            </a:r>
          </a:p>
          <a:p>
            <a:pPr marL="1200150"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Texas Independence, etc. </a:t>
            </a:r>
          </a:p>
          <a:p>
            <a:pPr marL="1657350" lvl="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Example:  3D model</a:t>
            </a:r>
          </a:p>
          <a:p>
            <a:pPr marL="742950" lvl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120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300" y="278515"/>
            <a:ext cx="90156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What to Include in 7</a:t>
            </a:r>
            <a:r>
              <a:rPr lang="en-US" sz="3600" b="1" baseline="30000" dirty="0" smtClean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Grade Curriculum 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8605" y="890340"/>
            <a:ext cx="8752305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History</a:t>
            </a:r>
          </a:p>
          <a:p>
            <a:pPr marL="854075" lvl="1" indent="-111125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Investigate and Understand the events before, during and after the Texas Revolution</a:t>
            </a:r>
          </a:p>
          <a:p>
            <a:pPr marL="854075" lvl="1" indent="-111125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Impact on further events such as:</a:t>
            </a:r>
          </a:p>
          <a:p>
            <a:pPr marL="1311275" lvl="2" indent="-111125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Santa Anna’s plea to Mexican government for Texas Independence</a:t>
            </a:r>
          </a:p>
          <a:p>
            <a:pPr marL="1311275" lvl="2" indent="-111125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Concern by Mexicans living in newly formed U.S.</a:t>
            </a:r>
          </a:p>
          <a:p>
            <a:pPr marL="1311275" lvl="2" indent="-111125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Treaty of Guadalupe Hidalgo</a:t>
            </a:r>
          </a:p>
          <a:p>
            <a:pPr marL="854075" lvl="2" indent="-112713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Significant figures, cultural and social contributions</a:t>
            </a:r>
          </a:p>
          <a:p>
            <a:pPr marL="1311275" lvl="3" indent="-112713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Emiliano Zapata</a:t>
            </a:r>
          </a:p>
          <a:p>
            <a:pPr marL="1311275" lvl="3" indent="-112713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Francisco Villa</a:t>
            </a:r>
          </a:p>
          <a:p>
            <a:pPr marL="1311275" lvl="3" indent="-112713">
              <a:buFont typeface="Arial" panose="020B0604020202020204" pitchFamily="34" charset="0"/>
              <a:buChar char="•"/>
            </a:pPr>
            <a:r>
              <a:rPr lang="en-US" sz="22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Porforio</a:t>
            </a: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Diaz, </a:t>
            </a:r>
            <a:r>
              <a:rPr lang="en-US" sz="22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etc</a:t>
            </a: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  <a:p>
            <a:pPr marL="1311275" lvl="3" indent="-112713">
              <a:buFont typeface="Arial" panose="020B0604020202020204" pitchFamily="34" charset="0"/>
              <a:buChar char="•"/>
            </a:pPr>
            <a:endParaRPr lang="en-US" sz="2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903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300" y="278515"/>
            <a:ext cx="90156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What to Include in 7</a:t>
            </a:r>
            <a:r>
              <a:rPr lang="en-US" sz="3600" b="1" baseline="30000" dirty="0" smtClean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Grade Curriculum 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6952" y="1701223"/>
            <a:ext cx="8752305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Geography</a:t>
            </a:r>
          </a:p>
          <a:p>
            <a:pPr marL="1200150"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Analyze how the state of Texas was shaped</a:t>
            </a:r>
          </a:p>
          <a:p>
            <a:pPr marL="1200150"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Where Texas originated from</a:t>
            </a:r>
          </a:p>
          <a:p>
            <a:pPr marL="1200150"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How the state got its name</a:t>
            </a:r>
          </a:p>
          <a:p>
            <a:pPr marL="1200150"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Mapping skills, the various stages of Texas Territory </a:t>
            </a:r>
          </a:p>
        </p:txBody>
      </p:sp>
    </p:spTree>
    <p:extLst>
      <p:ext uri="{BB962C8B-B14F-4D97-AF65-F5344CB8AC3E}">
        <p14:creationId xmlns:p14="http://schemas.microsoft.com/office/powerpoint/2010/main" val="4191963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300" y="278515"/>
            <a:ext cx="90156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What to Include in 7</a:t>
            </a:r>
            <a:r>
              <a:rPr lang="en-US" sz="3600" b="1" baseline="30000" dirty="0" smtClean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Grade Curriculum 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8605" y="890340"/>
            <a:ext cx="875230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Social Studies Skills</a:t>
            </a:r>
          </a:p>
          <a:p>
            <a:pPr marL="1200150"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Investigate primary and secondary sources</a:t>
            </a:r>
          </a:p>
          <a:p>
            <a:pPr marL="1200150"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Spanish and translate into English</a:t>
            </a:r>
          </a:p>
          <a:p>
            <a:pPr marL="1200150"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Research what had been occurring in the Mexican government and the people/</a:t>
            </a:r>
            <a:r>
              <a:rPr lang="en-US" sz="22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campesinos</a:t>
            </a: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that gave way to Texas Independence</a:t>
            </a:r>
          </a:p>
          <a:p>
            <a:pPr marL="1200150"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How impacted relationship between U.S and Mexico to current day</a:t>
            </a:r>
            <a:endParaRPr lang="en-US" sz="2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805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300" y="278515"/>
            <a:ext cx="90156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What to Include in 7</a:t>
            </a:r>
            <a:r>
              <a:rPr lang="en-US" sz="3600" b="1" baseline="30000" dirty="0" smtClean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Grade Curriculum 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8605" y="890340"/>
            <a:ext cx="8752305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Social Emotional Learning (Social Awareness)</a:t>
            </a:r>
          </a:p>
          <a:p>
            <a:pPr marL="1200150"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Perspective of Mexican Side to Texas Revolution</a:t>
            </a:r>
          </a:p>
          <a:p>
            <a:pPr marL="1200150"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Respect diversity of Individuals from all backgrounds</a:t>
            </a:r>
          </a:p>
          <a:p>
            <a:pPr marL="1311275" lvl="2" indent="-1111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Show understanding of behaviors which where impacted by the Texas Revolution</a:t>
            </a:r>
          </a:p>
          <a:p>
            <a:pPr marL="1311275" lvl="2" indent="-1111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Recognize empathy to various parties during the Texas Revolution</a:t>
            </a:r>
          </a:p>
          <a:p>
            <a:pPr marL="1311275" lvl="2" indent="-1111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Recognize how these events so many years ago, may have effected their families to this day</a:t>
            </a:r>
          </a:p>
        </p:txBody>
      </p:sp>
    </p:spTree>
    <p:extLst>
      <p:ext uri="{BB962C8B-B14F-4D97-AF65-F5344CB8AC3E}">
        <p14:creationId xmlns:p14="http://schemas.microsoft.com/office/powerpoint/2010/main" val="1036313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E32E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PISD 2020" id="{3548E2F0-2D96-E744-9E23-352923DABD74}" vid="{F9B5CA8A-7CE9-6040-9A02-5BEDC8B940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</TotalTime>
  <Words>513</Words>
  <Application>Microsoft Office PowerPoint</Application>
  <PresentationFormat>Overhead</PresentationFormat>
  <Paragraphs>91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Helvetica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Velma Gonzalez Sasser</cp:lastModifiedBy>
  <cp:revision>27</cp:revision>
  <dcterms:created xsi:type="dcterms:W3CDTF">2016-02-22T22:13:25Z</dcterms:created>
  <dcterms:modified xsi:type="dcterms:W3CDTF">2018-04-05T19:26:05Z</dcterms:modified>
</cp:coreProperties>
</file>